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6"/>
    <p:sldMasterId id="2147483723" r:id="rId7"/>
    <p:sldMasterId id="2147483724" r:id="rId8"/>
    <p:sldMasterId id="2147483719" r:id="rId9"/>
    <p:sldMasterId id="2147483660" r:id="rId10"/>
  </p:sldMasterIdLst>
  <p:notesMasterIdLst>
    <p:notesMasterId r:id="rId16"/>
  </p:notesMasterIdLst>
  <p:handoutMasterIdLst>
    <p:handoutMasterId r:id="rId17"/>
  </p:handoutMasterIdLst>
  <p:sldIdLst>
    <p:sldId id="281" r:id="rId11"/>
    <p:sldId id="336" r:id="rId12"/>
    <p:sldId id="267" r:id="rId13"/>
    <p:sldId id="337" r:id="rId14"/>
    <p:sldId id="340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468803-4067-9820-1D9F-8BD67FCF55FC}" name="Liam Bennett" initials="LB" userId="S::Liam.Bennett@ofgem.gov.uk::86471303-4264-447b-baf1-f807aed26c06" providerId="AD"/>
  <p188:author id="{5F3F1C0D-7581-20A6-CD8E-64B68DC342CB}" name="Amaka Rapu" initials="AR" userId="S::amaka.rapu@ofgem.gov.uk::f462e5f7-ca95-4976-b3d3-c8e7f1258cc7" providerId="AD"/>
  <p188:author id="{DFF28E12-4831-87F2-E559-4F643D724E84}" name="Jaye Nozarick" initials="JN" userId="S::Jaye.Nozarick@ofgem.gov.uk::43d8030c-3439-43bb-8e2e-bbdb59f99d0b" providerId="AD"/>
  <p188:author id="{7061F0D8-BDE7-8FB6-1C0F-81541A7DBDCF}" name="Heather Swan" initials="HS" userId="S::Heather.Swan@ofgem.gov.uk::6a09d70e-1807-477d-8682-1287fef701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495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E8152-0E77-4235-BA30-3BAE29319C3F}" v="122" dt="2022-11-15T15:13:20.081"/>
    <p1510:client id="{40DA1FEA-20D7-471B-AE9F-16B6DFD846EB}" v="25" dt="2022-11-15T15:40:15.136"/>
    <p1510:client id="{776A9E9B-B2B4-42E1-8C15-7D607C782F34}" v="3" dt="2022-11-15T12:06:07.124"/>
    <p1510:client id="{F1520DE4-CBE4-4582-9599-6265E6F567DC}" v="2" dt="2022-11-16T10:38:42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O'Neill" userId="S::bryan.oneill@ofgem.gov.uk::6dd2e120-9601-49e2-aec7-3f89d800b3fc" providerId="AD" clId="Web-{40DA1FEA-20D7-471B-AE9F-16B6DFD846EB}"/>
    <pc:docChg chg="delSld modSld">
      <pc:chgData name="Bryan O'Neill" userId="S::bryan.oneill@ofgem.gov.uk::6dd2e120-9601-49e2-aec7-3f89d800b3fc" providerId="AD" clId="Web-{40DA1FEA-20D7-471B-AE9F-16B6DFD846EB}" dt="2022-11-15T15:40:15.136" v="20" actId="20577"/>
      <pc:docMkLst>
        <pc:docMk/>
      </pc:docMkLst>
      <pc:sldChg chg="del">
        <pc:chgData name="Bryan O'Neill" userId="S::bryan.oneill@ofgem.gov.uk::6dd2e120-9601-49e2-aec7-3f89d800b3fc" providerId="AD" clId="Web-{40DA1FEA-20D7-471B-AE9F-16B6DFD846EB}" dt="2022-11-15T15:34:36.518" v="9"/>
        <pc:sldMkLst>
          <pc:docMk/>
          <pc:sldMk cId="3301236907" sldId="338"/>
        </pc:sldMkLst>
      </pc:sldChg>
      <pc:sldChg chg="del">
        <pc:chgData name="Bryan O'Neill" userId="S::bryan.oneill@ofgem.gov.uk::6dd2e120-9601-49e2-aec7-3f89d800b3fc" providerId="AD" clId="Web-{40DA1FEA-20D7-471B-AE9F-16B6DFD846EB}" dt="2022-11-15T15:34:43.908" v="10"/>
        <pc:sldMkLst>
          <pc:docMk/>
          <pc:sldMk cId="444799973" sldId="339"/>
        </pc:sldMkLst>
      </pc:sldChg>
      <pc:sldChg chg="modSp">
        <pc:chgData name="Bryan O'Neill" userId="S::bryan.oneill@ofgem.gov.uk::6dd2e120-9601-49e2-aec7-3f89d800b3fc" providerId="AD" clId="Web-{40DA1FEA-20D7-471B-AE9F-16B6DFD846EB}" dt="2022-11-15T15:40:15.136" v="20" actId="20577"/>
        <pc:sldMkLst>
          <pc:docMk/>
          <pc:sldMk cId="4205498336" sldId="340"/>
        </pc:sldMkLst>
        <pc:spChg chg="mod">
          <ac:chgData name="Bryan O'Neill" userId="S::bryan.oneill@ofgem.gov.uk::6dd2e120-9601-49e2-aec7-3f89d800b3fc" providerId="AD" clId="Web-{40DA1FEA-20D7-471B-AE9F-16B6DFD846EB}" dt="2022-11-15T15:40:15.136" v="20" actId="20577"/>
          <ac:spMkLst>
            <pc:docMk/>
            <pc:sldMk cId="4205498336" sldId="340"/>
            <ac:spMk id="6" creationId="{864D2F92-90C8-4860-8F09-062E215DD9FC}"/>
          </ac:spMkLst>
        </pc:spChg>
      </pc:sldChg>
    </pc:docChg>
  </pc:docChgLst>
  <pc:docChgLst>
    <pc:chgData name="Sue Richards" userId="e3cfe305-6b4b-4dc2-992b-9d19c8788c18" providerId="ADAL" clId="{347E8152-0E77-4235-BA30-3BAE29319C3F}"/>
    <pc:docChg chg="undo custSel addSld modSld sldOrd">
      <pc:chgData name="Sue Richards" userId="e3cfe305-6b4b-4dc2-992b-9d19c8788c18" providerId="ADAL" clId="{347E8152-0E77-4235-BA30-3BAE29319C3F}" dt="2022-11-15T15:13:18.283" v="231" actId="20577"/>
      <pc:docMkLst>
        <pc:docMk/>
      </pc:docMkLst>
      <pc:sldChg chg="modSp mod">
        <pc:chgData name="Sue Richards" userId="e3cfe305-6b4b-4dc2-992b-9d19c8788c18" providerId="ADAL" clId="{347E8152-0E77-4235-BA30-3BAE29319C3F}" dt="2022-11-15T15:01:38.188" v="16" actId="20577"/>
        <pc:sldMkLst>
          <pc:docMk/>
          <pc:sldMk cId="2738071628" sldId="267"/>
        </pc:sldMkLst>
        <pc:spChg chg="mod">
          <ac:chgData name="Sue Richards" userId="e3cfe305-6b4b-4dc2-992b-9d19c8788c18" providerId="ADAL" clId="{347E8152-0E77-4235-BA30-3BAE29319C3F}" dt="2022-11-15T15:01:01.070" v="11" actId="20577"/>
          <ac:spMkLst>
            <pc:docMk/>
            <pc:sldMk cId="2738071628" sldId="267"/>
            <ac:spMk id="10" creationId="{03364463-4B1F-44DD-AC93-C246C0296048}"/>
          </ac:spMkLst>
        </pc:spChg>
        <pc:spChg chg="mod">
          <ac:chgData name="Sue Richards" userId="e3cfe305-6b4b-4dc2-992b-9d19c8788c18" providerId="ADAL" clId="{347E8152-0E77-4235-BA30-3BAE29319C3F}" dt="2022-11-15T15:01:38.188" v="16" actId="20577"/>
          <ac:spMkLst>
            <pc:docMk/>
            <pc:sldMk cId="2738071628" sldId="267"/>
            <ac:spMk id="14" creationId="{2CC5CFD0-A06E-4F17-A217-DDEA5BAC7938}"/>
          </ac:spMkLst>
        </pc:spChg>
      </pc:sldChg>
      <pc:sldChg chg="modSp mod">
        <pc:chgData name="Sue Richards" userId="e3cfe305-6b4b-4dc2-992b-9d19c8788c18" providerId="ADAL" clId="{347E8152-0E77-4235-BA30-3BAE29319C3F}" dt="2022-11-15T15:00:07.047" v="7" actId="122"/>
        <pc:sldMkLst>
          <pc:docMk/>
          <pc:sldMk cId="681843434" sldId="336"/>
        </pc:sldMkLst>
        <pc:spChg chg="mod">
          <ac:chgData name="Sue Richards" userId="e3cfe305-6b4b-4dc2-992b-9d19c8788c18" providerId="ADAL" clId="{347E8152-0E77-4235-BA30-3BAE29319C3F}" dt="2022-11-15T14:59:31.742" v="1" actId="255"/>
          <ac:spMkLst>
            <pc:docMk/>
            <pc:sldMk cId="681843434" sldId="336"/>
            <ac:spMk id="4" creationId="{09B697D3-C544-BF61-3EE9-0B1D48B597B6}"/>
          </ac:spMkLst>
        </pc:spChg>
        <pc:spChg chg="mod">
          <ac:chgData name="Sue Richards" userId="e3cfe305-6b4b-4dc2-992b-9d19c8788c18" providerId="ADAL" clId="{347E8152-0E77-4235-BA30-3BAE29319C3F}" dt="2022-11-15T15:00:07.047" v="7" actId="122"/>
          <ac:spMkLst>
            <pc:docMk/>
            <pc:sldMk cId="681843434" sldId="336"/>
            <ac:spMk id="13" creationId="{E58733C5-1D9B-4B33-9F04-23857D0DC320}"/>
          </ac:spMkLst>
        </pc:spChg>
      </pc:sldChg>
      <pc:sldChg chg="modSp mod">
        <pc:chgData name="Sue Richards" userId="e3cfe305-6b4b-4dc2-992b-9d19c8788c18" providerId="ADAL" clId="{347E8152-0E77-4235-BA30-3BAE29319C3F}" dt="2022-11-15T15:13:18.283" v="231" actId="20577"/>
        <pc:sldMkLst>
          <pc:docMk/>
          <pc:sldMk cId="3548682822" sldId="337"/>
        </pc:sldMkLst>
        <pc:spChg chg="mod">
          <ac:chgData name="Sue Richards" userId="e3cfe305-6b4b-4dc2-992b-9d19c8788c18" providerId="ADAL" clId="{347E8152-0E77-4235-BA30-3BAE29319C3F}" dt="2022-11-15T15:13:18.283" v="231" actId="20577"/>
          <ac:spMkLst>
            <pc:docMk/>
            <pc:sldMk cId="3548682822" sldId="337"/>
            <ac:spMk id="7" creationId="{8578016E-873D-4269-AB8E-66F5118A6E04}"/>
          </ac:spMkLst>
        </pc:spChg>
      </pc:sldChg>
      <pc:sldChg chg="modSp mod">
        <pc:chgData name="Sue Richards" userId="e3cfe305-6b4b-4dc2-992b-9d19c8788c18" providerId="ADAL" clId="{347E8152-0E77-4235-BA30-3BAE29319C3F}" dt="2022-11-15T15:10:53.716" v="196" actId="20577"/>
        <pc:sldMkLst>
          <pc:docMk/>
          <pc:sldMk cId="3301236907" sldId="338"/>
        </pc:sldMkLst>
        <pc:spChg chg="mod">
          <ac:chgData name="Sue Richards" userId="e3cfe305-6b4b-4dc2-992b-9d19c8788c18" providerId="ADAL" clId="{347E8152-0E77-4235-BA30-3BAE29319C3F}" dt="2022-11-15T15:04:49.194" v="63" actId="20577"/>
          <ac:spMkLst>
            <pc:docMk/>
            <pc:sldMk cId="3301236907" sldId="338"/>
            <ac:spMk id="2" creationId="{C8280170-9915-4D47-BFA6-C48AEEF7FB4B}"/>
          </ac:spMkLst>
        </pc:spChg>
        <pc:spChg chg="mod">
          <ac:chgData name="Sue Richards" userId="e3cfe305-6b4b-4dc2-992b-9d19c8788c18" providerId="ADAL" clId="{347E8152-0E77-4235-BA30-3BAE29319C3F}" dt="2022-11-15T15:10:53.716" v="196" actId="20577"/>
          <ac:spMkLst>
            <pc:docMk/>
            <pc:sldMk cId="3301236907" sldId="338"/>
            <ac:spMk id="6" creationId="{864D2F92-90C8-4860-8F09-062E215DD9FC}"/>
          </ac:spMkLst>
        </pc:spChg>
      </pc:sldChg>
      <pc:sldChg chg="add">
        <pc:chgData name="Sue Richards" userId="e3cfe305-6b4b-4dc2-992b-9d19c8788c18" providerId="ADAL" clId="{347E8152-0E77-4235-BA30-3BAE29319C3F}" dt="2022-11-15T15:02:38.798" v="17" actId="2890"/>
        <pc:sldMkLst>
          <pc:docMk/>
          <pc:sldMk cId="444799973" sldId="339"/>
        </pc:sldMkLst>
      </pc:sldChg>
      <pc:sldChg chg="modSp add mod ord">
        <pc:chgData name="Sue Richards" userId="e3cfe305-6b4b-4dc2-992b-9d19c8788c18" providerId="ADAL" clId="{347E8152-0E77-4235-BA30-3BAE29319C3F}" dt="2022-11-15T15:12:49.242" v="225" actId="120"/>
        <pc:sldMkLst>
          <pc:docMk/>
          <pc:sldMk cId="4205498336" sldId="340"/>
        </pc:sldMkLst>
        <pc:spChg chg="mod">
          <ac:chgData name="Sue Richards" userId="e3cfe305-6b4b-4dc2-992b-9d19c8788c18" providerId="ADAL" clId="{347E8152-0E77-4235-BA30-3BAE29319C3F}" dt="2022-11-15T15:12:49.242" v="225" actId="120"/>
          <ac:spMkLst>
            <pc:docMk/>
            <pc:sldMk cId="4205498336" sldId="340"/>
            <ac:spMk id="6" creationId="{864D2F92-90C8-4860-8F09-062E215DD9FC}"/>
          </ac:spMkLst>
        </pc:spChg>
      </pc:sldChg>
    </pc:docChg>
  </pc:docChgLst>
  <pc:docChgLst>
    <pc:chgData name="Bryan O'Neill" userId="6dd2e120-9601-49e2-aec7-3f89d800b3fc" providerId="ADAL" clId="{F1520DE4-CBE4-4582-9599-6265E6F567DC}"/>
    <pc:docChg chg="modSld">
      <pc:chgData name="Bryan O'Neill" userId="6dd2e120-9601-49e2-aec7-3f89d800b3fc" providerId="ADAL" clId="{F1520DE4-CBE4-4582-9599-6265E6F567DC}" dt="2022-11-16T10:38:36.563" v="2" actId="14100"/>
      <pc:docMkLst>
        <pc:docMk/>
      </pc:docMkLst>
      <pc:sldChg chg="modSp mod">
        <pc:chgData name="Bryan O'Neill" userId="6dd2e120-9601-49e2-aec7-3f89d800b3fc" providerId="ADAL" clId="{F1520DE4-CBE4-4582-9599-6265E6F567DC}" dt="2022-11-16T10:38:36.563" v="2" actId="14100"/>
        <pc:sldMkLst>
          <pc:docMk/>
          <pc:sldMk cId="4205498336" sldId="340"/>
        </pc:sldMkLst>
        <pc:spChg chg="mod">
          <ac:chgData name="Bryan O'Neill" userId="6dd2e120-9601-49e2-aec7-3f89d800b3fc" providerId="ADAL" clId="{F1520DE4-CBE4-4582-9599-6265E6F567DC}" dt="2022-11-16T10:38:36.563" v="2" actId="14100"/>
          <ac:spMkLst>
            <pc:docMk/>
            <pc:sldMk cId="4205498336" sldId="340"/>
            <ac:spMk id="6" creationId="{864D2F92-90C8-4860-8F09-062E215DD9F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78BEE-EE9B-4A24-B42B-D496DA93F941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F0D7ED-6F76-48AA-9A93-EF463F1482A4}">
      <dgm:prSet phldrT="[Text]"/>
      <dgm:spPr/>
      <dgm:t>
        <a:bodyPr/>
        <a:lstStyle/>
        <a:p>
          <a:r>
            <a:rPr lang="en-GB"/>
            <a:t>Consumer Benefits</a:t>
          </a:r>
        </a:p>
      </dgm:t>
    </dgm:pt>
    <dgm:pt modelId="{F85C6E1E-B067-4EDF-A03F-0E19BC3F88DC}" type="parTrans" cxnId="{941ABD69-F4D7-465D-A47A-90C8F027F2F7}">
      <dgm:prSet/>
      <dgm:spPr/>
      <dgm:t>
        <a:bodyPr/>
        <a:lstStyle/>
        <a:p>
          <a:endParaRPr lang="en-GB"/>
        </a:p>
      </dgm:t>
    </dgm:pt>
    <dgm:pt modelId="{3C3CF4C7-254E-46D8-B60E-80F69F1613E6}" type="sibTrans" cxnId="{941ABD69-F4D7-465D-A47A-90C8F027F2F7}">
      <dgm:prSet/>
      <dgm:spPr/>
      <dgm:t>
        <a:bodyPr/>
        <a:lstStyle/>
        <a:p>
          <a:endParaRPr lang="en-GB"/>
        </a:p>
      </dgm:t>
    </dgm:pt>
    <dgm:pt modelId="{F3A81F5E-9253-47FD-9B25-F7D1F378A30E}">
      <dgm:prSet phldrT="[Text]"/>
      <dgm:spPr/>
      <dgm:t>
        <a:bodyPr/>
        <a:lstStyle/>
        <a:p>
          <a:r>
            <a:rPr lang="en-GB"/>
            <a:t>Advanced Pricing Signals</a:t>
          </a:r>
        </a:p>
      </dgm:t>
    </dgm:pt>
    <dgm:pt modelId="{4F69847B-D10C-4AEA-87FC-399357BC3613}" type="parTrans" cxnId="{6ECE304B-D948-4808-97C3-172C471A20C7}">
      <dgm:prSet/>
      <dgm:spPr/>
      <dgm:t>
        <a:bodyPr/>
        <a:lstStyle/>
        <a:p>
          <a:endParaRPr lang="en-GB"/>
        </a:p>
      </dgm:t>
    </dgm:pt>
    <dgm:pt modelId="{393CF1B5-F6D0-4855-8F8F-E62EAC2AB1E6}" type="sibTrans" cxnId="{6ECE304B-D948-4808-97C3-172C471A20C7}">
      <dgm:prSet/>
      <dgm:spPr/>
      <dgm:t>
        <a:bodyPr/>
        <a:lstStyle/>
        <a:p>
          <a:endParaRPr lang="en-GB"/>
        </a:p>
      </dgm:t>
    </dgm:pt>
    <dgm:pt modelId="{B8DE7D32-8324-4BE3-8BE1-BB22A14DBAEB}">
      <dgm:prSet phldrT="[Text]"/>
      <dgm:spPr>
        <a:solidFill>
          <a:schemeClr val="accent3"/>
        </a:solidFill>
      </dgm:spPr>
      <dgm:t>
        <a:bodyPr/>
        <a:lstStyle/>
        <a:p>
          <a:r>
            <a:rPr lang="en-GB"/>
            <a:t>Innovation</a:t>
          </a:r>
        </a:p>
      </dgm:t>
    </dgm:pt>
    <dgm:pt modelId="{86D9C48A-F25D-4B90-A008-186D2E4D24F6}" type="parTrans" cxnId="{AD4DE28D-E71E-43B1-8071-82259EC9757A}">
      <dgm:prSet/>
      <dgm:spPr/>
      <dgm:t>
        <a:bodyPr/>
        <a:lstStyle/>
        <a:p>
          <a:endParaRPr lang="en-GB"/>
        </a:p>
      </dgm:t>
    </dgm:pt>
    <dgm:pt modelId="{76B1FC89-892F-4476-8914-2D90831D234E}" type="sibTrans" cxnId="{AD4DE28D-E71E-43B1-8071-82259EC9757A}">
      <dgm:prSet/>
      <dgm:spPr/>
      <dgm:t>
        <a:bodyPr/>
        <a:lstStyle/>
        <a:p>
          <a:endParaRPr lang="en-GB"/>
        </a:p>
      </dgm:t>
    </dgm:pt>
    <dgm:pt modelId="{A82632C7-354A-4E5A-BFA2-F7CDBD7773A4}">
      <dgm:prSet phldrT="[Text]"/>
      <dgm:spPr>
        <a:solidFill>
          <a:schemeClr val="accent4"/>
        </a:solidFill>
      </dgm:spPr>
      <dgm:t>
        <a:bodyPr/>
        <a:lstStyle/>
        <a:p>
          <a:r>
            <a:rPr lang="en-GB"/>
            <a:t>Markets for Flexible Solutions</a:t>
          </a:r>
        </a:p>
      </dgm:t>
    </dgm:pt>
    <dgm:pt modelId="{576E9B35-2F58-4A50-A500-D8ADD6D6CF31}" type="parTrans" cxnId="{07B34A92-25B1-4E8F-A5C0-65443BED39C5}">
      <dgm:prSet/>
      <dgm:spPr/>
      <dgm:t>
        <a:bodyPr/>
        <a:lstStyle/>
        <a:p>
          <a:endParaRPr lang="en-GB"/>
        </a:p>
      </dgm:t>
    </dgm:pt>
    <dgm:pt modelId="{3077FC81-2084-46C4-BFE7-2F07644DCE0E}" type="sibTrans" cxnId="{07B34A92-25B1-4E8F-A5C0-65443BED39C5}">
      <dgm:prSet/>
      <dgm:spPr/>
      <dgm:t>
        <a:bodyPr/>
        <a:lstStyle/>
        <a:p>
          <a:endParaRPr lang="en-GB"/>
        </a:p>
      </dgm:t>
    </dgm:pt>
    <dgm:pt modelId="{77E23636-0051-4986-A1D2-4078CD48E402}">
      <dgm:prSet/>
      <dgm:spPr/>
      <dgm:t>
        <a:bodyPr/>
        <a:lstStyle/>
        <a:p>
          <a:r>
            <a:rPr lang="en-GB"/>
            <a:t>Smart Metering Systems</a:t>
          </a:r>
        </a:p>
      </dgm:t>
    </dgm:pt>
    <dgm:pt modelId="{736D8F56-9A72-4517-AD8C-256DF6F4E0F1}" type="parTrans" cxnId="{FE60E1AC-6A26-4063-9C8F-4DE12FEB0456}">
      <dgm:prSet/>
      <dgm:spPr/>
      <dgm:t>
        <a:bodyPr/>
        <a:lstStyle/>
        <a:p>
          <a:endParaRPr lang="en-GB"/>
        </a:p>
      </dgm:t>
    </dgm:pt>
    <dgm:pt modelId="{DBDF690A-390B-43BA-BAC2-CF1465CC4D89}" type="sibTrans" cxnId="{FE60E1AC-6A26-4063-9C8F-4DE12FEB0456}">
      <dgm:prSet/>
      <dgm:spPr/>
      <dgm:t>
        <a:bodyPr/>
        <a:lstStyle/>
        <a:p>
          <a:endParaRPr lang="en-GB"/>
        </a:p>
      </dgm:t>
    </dgm:pt>
    <dgm:pt modelId="{D8ACC001-5455-42E1-9A55-37133F54A6FB}">
      <dgm:prSet/>
      <dgm:spPr>
        <a:solidFill>
          <a:srgbClr val="92D050"/>
        </a:solidFill>
      </dgm:spPr>
      <dgm:t>
        <a:bodyPr/>
        <a:lstStyle/>
        <a:p>
          <a:r>
            <a:rPr lang="en-GB"/>
            <a:t>Open Data +Data Best Practice</a:t>
          </a:r>
        </a:p>
      </dgm:t>
    </dgm:pt>
    <dgm:pt modelId="{E6F31F84-1053-4A74-9222-DAA309408248}" type="parTrans" cxnId="{A6EA1C72-F6D3-425C-AADE-BEE840B34100}">
      <dgm:prSet/>
      <dgm:spPr/>
      <dgm:t>
        <a:bodyPr/>
        <a:lstStyle/>
        <a:p>
          <a:endParaRPr lang="en-GB"/>
        </a:p>
      </dgm:t>
    </dgm:pt>
    <dgm:pt modelId="{38655BDF-D8C8-4C48-97C7-0C4869FF4DBC}" type="sibTrans" cxnId="{A6EA1C72-F6D3-425C-AADE-BEE840B34100}">
      <dgm:prSet/>
      <dgm:spPr/>
      <dgm:t>
        <a:bodyPr/>
        <a:lstStyle/>
        <a:p>
          <a:endParaRPr lang="en-GB"/>
        </a:p>
      </dgm:t>
    </dgm:pt>
    <dgm:pt modelId="{0F337E61-1C1B-4BC0-BCAF-ED397A251F5B}">
      <dgm:prSet/>
      <dgm:spPr>
        <a:solidFill>
          <a:schemeClr val="accent4"/>
        </a:solidFill>
      </dgm:spPr>
      <dgm:t>
        <a:bodyPr/>
        <a:lstStyle/>
        <a:p>
          <a:r>
            <a:rPr lang="en-GB"/>
            <a:t>Reliable Network Data</a:t>
          </a:r>
        </a:p>
      </dgm:t>
    </dgm:pt>
    <dgm:pt modelId="{B0DBE3EC-84D4-4EB7-A84A-EA32D8450DF5}" type="parTrans" cxnId="{5AA89A1F-478B-45DC-8CE8-0F289A1D1294}">
      <dgm:prSet/>
      <dgm:spPr/>
      <dgm:t>
        <a:bodyPr/>
        <a:lstStyle/>
        <a:p>
          <a:endParaRPr lang="en-GB"/>
        </a:p>
      </dgm:t>
    </dgm:pt>
    <dgm:pt modelId="{D3F74687-2585-405F-8FDA-AB8EE5F3166A}" type="sibTrans" cxnId="{5AA89A1F-478B-45DC-8CE8-0F289A1D1294}">
      <dgm:prSet/>
      <dgm:spPr/>
      <dgm:t>
        <a:bodyPr/>
        <a:lstStyle/>
        <a:p>
          <a:endParaRPr lang="en-GB"/>
        </a:p>
      </dgm:t>
    </dgm:pt>
    <dgm:pt modelId="{2BBDD306-619D-4672-9A30-57C6A922F610}">
      <dgm:prSet/>
      <dgm:spPr>
        <a:solidFill>
          <a:schemeClr val="accent2"/>
        </a:solidFill>
      </dgm:spPr>
      <dgm:t>
        <a:bodyPr/>
        <a:lstStyle/>
        <a:p>
          <a:r>
            <a:rPr lang="en-GB"/>
            <a:t>Advanced Network</a:t>
          </a:r>
          <a:br>
            <a:rPr lang="en-GB"/>
          </a:br>
          <a:r>
            <a:rPr lang="en-GB"/>
            <a:t>Planning and Ops </a:t>
          </a:r>
        </a:p>
      </dgm:t>
    </dgm:pt>
    <dgm:pt modelId="{06F8AEA1-532E-461F-A5C3-32215401901E}" type="parTrans" cxnId="{C32B1D31-6EF4-4EC2-A2E7-CD6BF62F7595}">
      <dgm:prSet/>
      <dgm:spPr/>
      <dgm:t>
        <a:bodyPr/>
        <a:lstStyle/>
        <a:p>
          <a:endParaRPr lang="en-GB"/>
        </a:p>
      </dgm:t>
    </dgm:pt>
    <dgm:pt modelId="{E3C44FA8-52D0-4F8A-97F0-E123091EEB15}" type="sibTrans" cxnId="{C32B1D31-6EF4-4EC2-A2E7-CD6BF62F7595}">
      <dgm:prSet/>
      <dgm:spPr/>
      <dgm:t>
        <a:bodyPr/>
        <a:lstStyle/>
        <a:p>
          <a:endParaRPr lang="en-GB"/>
        </a:p>
      </dgm:t>
    </dgm:pt>
    <dgm:pt modelId="{80DC6446-D49E-4A2E-94D5-C190F01C8ED6}">
      <dgm:prSet/>
      <dgm:spPr>
        <a:solidFill>
          <a:srgbClr val="FFC000"/>
        </a:solidFill>
      </dgm:spPr>
      <dgm:t>
        <a:bodyPr/>
        <a:lstStyle/>
        <a:p>
          <a:r>
            <a:rPr lang="en-GB"/>
            <a:t>Reliable Asset Data</a:t>
          </a:r>
        </a:p>
      </dgm:t>
    </dgm:pt>
    <dgm:pt modelId="{5EC62D4E-B086-4994-A929-17458ACD72E2}" type="parTrans" cxnId="{88B012F5-3337-44B2-9722-FFF62F1A6161}">
      <dgm:prSet/>
      <dgm:spPr/>
      <dgm:t>
        <a:bodyPr/>
        <a:lstStyle/>
        <a:p>
          <a:endParaRPr lang="en-GB"/>
        </a:p>
      </dgm:t>
    </dgm:pt>
    <dgm:pt modelId="{57AD7BD3-E493-42BD-A263-536C7ED978E5}" type="sibTrans" cxnId="{88B012F5-3337-44B2-9722-FFF62F1A6161}">
      <dgm:prSet/>
      <dgm:spPr/>
      <dgm:t>
        <a:bodyPr/>
        <a:lstStyle/>
        <a:p>
          <a:endParaRPr lang="en-GB"/>
        </a:p>
      </dgm:t>
    </dgm:pt>
    <dgm:pt modelId="{82925181-BB3F-45F4-A80C-963DC79A4D9E}" type="pres">
      <dgm:prSet presAssocID="{40C78BEE-EE9B-4A24-B42B-D496DA93F941}" presName="compositeShape" presStyleCnt="0">
        <dgm:presLayoutVars>
          <dgm:chMax val="9"/>
          <dgm:dir/>
          <dgm:resizeHandles val="exact"/>
        </dgm:presLayoutVars>
      </dgm:prSet>
      <dgm:spPr/>
    </dgm:pt>
    <dgm:pt modelId="{0AAB35FC-6212-41C6-994E-01F27ABC37F3}" type="pres">
      <dgm:prSet presAssocID="{40C78BEE-EE9B-4A24-B42B-D496DA93F941}" presName="triangle1" presStyleLbl="node1" presStyleIdx="0" presStyleCnt="9" custLinFactNeighborX="1295" custLinFactNeighborY="-3237">
        <dgm:presLayoutVars>
          <dgm:bulletEnabled val="1"/>
        </dgm:presLayoutVars>
      </dgm:prSet>
      <dgm:spPr/>
    </dgm:pt>
    <dgm:pt modelId="{C2D6A773-D4B7-44AC-8D08-6A0805AC1871}" type="pres">
      <dgm:prSet presAssocID="{40C78BEE-EE9B-4A24-B42B-D496DA93F941}" presName="triangle2" presStyleLbl="node1" presStyleIdx="1" presStyleCnt="9">
        <dgm:presLayoutVars>
          <dgm:bulletEnabled val="1"/>
        </dgm:presLayoutVars>
      </dgm:prSet>
      <dgm:spPr/>
    </dgm:pt>
    <dgm:pt modelId="{2F0ECD83-59DC-4B8D-9337-71031CFC33E7}" type="pres">
      <dgm:prSet presAssocID="{40C78BEE-EE9B-4A24-B42B-D496DA93F941}" presName="triangle3" presStyleLbl="node1" presStyleIdx="2" presStyleCnt="9">
        <dgm:presLayoutVars>
          <dgm:bulletEnabled val="1"/>
        </dgm:presLayoutVars>
      </dgm:prSet>
      <dgm:spPr/>
    </dgm:pt>
    <dgm:pt modelId="{66522DA2-E4BC-4BB5-B9D6-6B02208FE785}" type="pres">
      <dgm:prSet presAssocID="{40C78BEE-EE9B-4A24-B42B-D496DA93F941}" presName="triangle4" presStyleLbl="node1" presStyleIdx="3" presStyleCnt="9">
        <dgm:presLayoutVars>
          <dgm:bulletEnabled val="1"/>
        </dgm:presLayoutVars>
      </dgm:prSet>
      <dgm:spPr/>
    </dgm:pt>
    <dgm:pt modelId="{3BFD3FE7-3602-4D29-A56B-3358D644F997}" type="pres">
      <dgm:prSet presAssocID="{40C78BEE-EE9B-4A24-B42B-D496DA93F941}" presName="triangle5" presStyleLbl="node1" presStyleIdx="4" presStyleCnt="9" custLinFactNeighborX="1942">
        <dgm:presLayoutVars>
          <dgm:bulletEnabled val="1"/>
        </dgm:presLayoutVars>
      </dgm:prSet>
      <dgm:spPr/>
    </dgm:pt>
    <dgm:pt modelId="{47CBCE51-6773-4230-B98B-4D99792C59AA}" type="pres">
      <dgm:prSet presAssocID="{40C78BEE-EE9B-4A24-B42B-D496DA93F941}" presName="triangle6" presStyleLbl="node1" presStyleIdx="5" presStyleCnt="9">
        <dgm:presLayoutVars>
          <dgm:bulletEnabled val="1"/>
        </dgm:presLayoutVars>
      </dgm:prSet>
      <dgm:spPr/>
    </dgm:pt>
    <dgm:pt modelId="{77CD74D2-AB5E-46C9-8FE4-51B7E01910C2}" type="pres">
      <dgm:prSet presAssocID="{40C78BEE-EE9B-4A24-B42B-D496DA93F941}" presName="triangle7" presStyleLbl="node1" presStyleIdx="6" presStyleCnt="9">
        <dgm:presLayoutVars>
          <dgm:bulletEnabled val="1"/>
        </dgm:presLayoutVars>
      </dgm:prSet>
      <dgm:spPr/>
    </dgm:pt>
    <dgm:pt modelId="{D6B74AD5-44C6-48E8-9DEC-390577331975}" type="pres">
      <dgm:prSet presAssocID="{40C78BEE-EE9B-4A24-B42B-D496DA93F941}" presName="triangle8" presStyleLbl="node1" presStyleIdx="7" presStyleCnt="9" custLinFactNeighborX="1942" custLinFactNeighborY="1942">
        <dgm:presLayoutVars>
          <dgm:bulletEnabled val="1"/>
        </dgm:presLayoutVars>
      </dgm:prSet>
      <dgm:spPr/>
    </dgm:pt>
    <dgm:pt modelId="{E372FB01-7B07-4DF7-B333-9AE1F0D997C9}" type="pres">
      <dgm:prSet presAssocID="{40C78BEE-EE9B-4A24-B42B-D496DA93F941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5AA89A1F-478B-45DC-8CE8-0F289A1D1294}" srcId="{40C78BEE-EE9B-4A24-B42B-D496DA93F941}" destId="{0F337E61-1C1B-4BC0-BCAF-ED397A251F5B}" srcOrd="6" destOrd="0" parTransId="{B0DBE3EC-84D4-4EB7-A84A-EA32D8450DF5}" sibTransId="{D3F74687-2585-405F-8FDA-AB8EE5F3166A}"/>
    <dgm:cxn modelId="{C32B1D31-6EF4-4EC2-A2E7-CD6BF62F7595}" srcId="{40C78BEE-EE9B-4A24-B42B-D496DA93F941}" destId="{2BBDD306-619D-4672-9A30-57C6A922F610}" srcOrd="7" destOrd="0" parTransId="{06F8AEA1-532E-461F-A5C3-32215401901E}" sibTransId="{E3C44FA8-52D0-4F8A-97F0-E123091EEB15}"/>
    <dgm:cxn modelId="{AFAF765C-EAA2-4AE5-91DF-D02F333F9DD4}" type="presOf" srcId="{5FF0D7ED-6F76-48AA-9A93-EF463F1482A4}" destId="{0AAB35FC-6212-41C6-994E-01F27ABC37F3}" srcOrd="0" destOrd="0" presId="urn:microsoft.com/office/officeart/2005/8/layout/pyramid4"/>
    <dgm:cxn modelId="{6486BC69-E9D5-4ECA-87FD-FE0DE4C4D679}" type="presOf" srcId="{B8DE7D32-8324-4BE3-8BE1-BB22A14DBAEB}" destId="{2F0ECD83-59DC-4B8D-9337-71031CFC33E7}" srcOrd="0" destOrd="0" presId="urn:microsoft.com/office/officeart/2005/8/layout/pyramid4"/>
    <dgm:cxn modelId="{941ABD69-F4D7-465D-A47A-90C8F027F2F7}" srcId="{40C78BEE-EE9B-4A24-B42B-D496DA93F941}" destId="{5FF0D7ED-6F76-48AA-9A93-EF463F1482A4}" srcOrd="0" destOrd="0" parTransId="{F85C6E1E-B067-4EDF-A03F-0E19BC3F88DC}" sibTransId="{3C3CF4C7-254E-46D8-B60E-80F69F1613E6}"/>
    <dgm:cxn modelId="{6ECE304B-D948-4808-97C3-172C471A20C7}" srcId="{40C78BEE-EE9B-4A24-B42B-D496DA93F941}" destId="{F3A81F5E-9253-47FD-9B25-F7D1F378A30E}" srcOrd="1" destOrd="0" parTransId="{4F69847B-D10C-4AEA-87FC-399357BC3613}" sibTransId="{393CF1B5-F6D0-4855-8F8F-E62EAC2AB1E6}"/>
    <dgm:cxn modelId="{EF65B74F-8100-4675-885E-7EAE4DB39319}" type="presOf" srcId="{A82632C7-354A-4E5A-BFA2-F7CDBD7773A4}" destId="{66522DA2-E4BC-4BB5-B9D6-6B02208FE785}" srcOrd="0" destOrd="0" presId="urn:microsoft.com/office/officeart/2005/8/layout/pyramid4"/>
    <dgm:cxn modelId="{A6EA1C72-F6D3-425C-AADE-BEE840B34100}" srcId="{40C78BEE-EE9B-4A24-B42B-D496DA93F941}" destId="{D8ACC001-5455-42E1-9A55-37133F54A6FB}" srcOrd="5" destOrd="0" parTransId="{E6F31F84-1053-4A74-9222-DAA309408248}" sibTransId="{38655BDF-D8C8-4C48-97C7-0C4869FF4DBC}"/>
    <dgm:cxn modelId="{D1156D72-035B-44FE-B411-925F3900D51A}" type="presOf" srcId="{80DC6446-D49E-4A2E-94D5-C190F01C8ED6}" destId="{E372FB01-7B07-4DF7-B333-9AE1F0D997C9}" srcOrd="0" destOrd="0" presId="urn:microsoft.com/office/officeart/2005/8/layout/pyramid4"/>
    <dgm:cxn modelId="{AD4DE28D-E71E-43B1-8071-82259EC9757A}" srcId="{40C78BEE-EE9B-4A24-B42B-D496DA93F941}" destId="{B8DE7D32-8324-4BE3-8BE1-BB22A14DBAEB}" srcOrd="2" destOrd="0" parTransId="{86D9C48A-F25D-4B90-A008-186D2E4D24F6}" sibTransId="{76B1FC89-892F-4476-8914-2D90831D234E}"/>
    <dgm:cxn modelId="{07B34A92-25B1-4E8F-A5C0-65443BED39C5}" srcId="{40C78BEE-EE9B-4A24-B42B-D496DA93F941}" destId="{A82632C7-354A-4E5A-BFA2-F7CDBD7773A4}" srcOrd="3" destOrd="0" parTransId="{576E9B35-2F58-4A50-A500-D8ADD6D6CF31}" sibTransId="{3077FC81-2084-46C4-BFE7-2F07644DCE0E}"/>
    <dgm:cxn modelId="{344B559E-3526-4E4C-B257-DF572A5F538E}" type="presOf" srcId="{2BBDD306-619D-4672-9A30-57C6A922F610}" destId="{D6B74AD5-44C6-48E8-9DEC-390577331975}" srcOrd="0" destOrd="0" presId="urn:microsoft.com/office/officeart/2005/8/layout/pyramid4"/>
    <dgm:cxn modelId="{87A654AC-0A0D-4308-96C1-A326B8F671F2}" type="presOf" srcId="{F3A81F5E-9253-47FD-9B25-F7D1F378A30E}" destId="{C2D6A773-D4B7-44AC-8D08-6A0805AC1871}" srcOrd="0" destOrd="0" presId="urn:microsoft.com/office/officeart/2005/8/layout/pyramid4"/>
    <dgm:cxn modelId="{FE60E1AC-6A26-4063-9C8F-4DE12FEB0456}" srcId="{40C78BEE-EE9B-4A24-B42B-D496DA93F941}" destId="{77E23636-0051-4986-A1D2-4078CD48E402}" srcOrd="4" destOrd="0" parTransId="{736D8F56-9A72-4517-AD8C-256DF6F4E0F1}" sibTransId="{DBDF690A-390B-43BA-BAC2-CF1465CC4D89}"/>
    <dgm:cxn modelId="{D3E884B2-17E7-40B3-BC4D-F0C5B7ACF909}" type="presOf" srcId="{40C78BEE-EE9B-4A24-B42B-D496DA93F941}" destId="{82925181-BB3F-45F4-A80C-963DC79A4D9E}" srcOrd="0" destOrd="0" presId="urn:microsoft.com/office/officeart/2005/8/layout/pyramid4"/>
    <dgm:cxn modelId="{CF4241B8-D3E3-4606-9565-AA127CFCBC4C}" type="presOf" srcId="{77E23636-0051-4986-A1D2-4078CD48E402}" destId="{3BFD3FE7-3602-4D29-A56B-3358D644F997}" srcOrd="0" destOrd="0" presId="urn:microsoft.com/office/officeart/2005/8/layout/pyramid4"/>
    <dgm:cxn modelId="{174939D5-70B4-4715-9376-9C34F141C9A3}" type="presOf" srcId="{D8ACC001-5455-42E1-9A55-37133F54A6FB}" destId="{47CBCE51-6773-4230-B98B-4D99792C59AA}" srcOrd="0" destOrd="0" presId="urn:microsoft.com/office/officeart/2005/8/layout/pyramid4"/>
    <dgm:cxn modelId="{AA1F9BE8-A66A-4B85-B2B0-6EC243450223}" type="presOf" srcId="{0F337E61-1C1B-4BC0-BCAF-ED397A251F5B}" destId="{77CD74D2-AB5E-46C9-8FE4-51B7E01910C2}" srcOrd="0" destOrd="0" presId="urn:microsoft.com/office/officeart/2005/8/layout/pyramid4"/>
    <dgm:cxn modelId="{88B012F5-3337-44B2-9722-FFF62F1A6161}" srcId="{40C78BEE-EE9B-4A24-B42B-D496DA93F941}" destId="{80DC6446-D49E-4A2E-94D5-C190F01C8ED6}" srcOrd="8" destOrd="0" parTransId="{5EC62D4E-B086-4994-A929-17458ACD72E2}" sibTransId="{57AD7BD3-E493-42BD-A263-536C7ED978E5}"/>
    <dgm:cxn modelId="{2FFE0293-2843-4344-AA84-2A80C5C9F292}" type="presParOf" srcId="{82925181-BB3F-45F4-A80C-963DC79A4D9E}" destId="{0AAB35FC-6212-41C6-994E-01F27ABC37F3}" srcOrd="0" destOrd="0" presId="urn:microsoft.com/office/officeart/2005/8/layout/pyramid4"/>
    <dgm:cxn modelId="{52D76DAF-4078-46AB-B4A6-B1DAD939BFBC}" type="presParOf" srcId="{82925181-BB3F-45F4-A80C-963DC79A4D9E}" destId="{C2D6A773-D4B7-44AC-8D08-6A0805AC1871}" srcOrd="1" destOrd="0" presId="urn:microsoft.com/office/officeart/2005/8/layout/pyramid4"/>
    <dgm:cxn modelId="{66734D5F-3DC7-4997-8388-B779002E439D}" type="presParOf" srcId="{82925181-BB3F-45F4-A80C-963DC79A4D9E}" destId="{2F0ECD83-59DC-4B8D-9337-71031CFC33E7}" srcOrd="2" destOrd="0" presId="urn:microsoft.com/office/officeart/2005/8/layout/pyramid4"/>
    <dgm:cxn modelId="{95784402-5972-4EA5-9C10-F4DEEA5D76EA}" type="presParOf" srcId="{82925181-BB3F-45F4-A80C-963DC79A4D9E}" destId="{66522DA2-E4BC-4BB5-B9D6-6B02208FE785}" srcOrd="3" destOrd="0" presId="urn:microsoft.com/office/officeart/2005/8/layout/pyramid4"/>
    <dgm:cxn modelId="{665F2A97-05BD-4D52-B415-198A4CABE648}" type="presParOf" srcId="{82925181-BB3F-45F4-A80C-963DC79A4D9E}" destId="{3BFD3FE7-3602-4D29-A56B-3358D644F997}" srcOrd="4" destOrd="0" presId="urn:microsoft.com/office/officeart/2005/8/layout/pyramid4"/>
    <dgm:cxn modelId="{10A99514-CA35-4BF6-B277-ADFC3CE3733C}" type="presParOf" srcId="{82925181-BB3F-45F4-A80C-963DC79A4D9E}" destId="{47CBCE51-6773-4230-B98B-4D99792C59AA}" srcOrd="5" destOrd="0" presId="urn:microsoft.com/office/officeart/2005/8/layout/pyramid4"/>
    <dgm:cxn modelId="{0FE85CB2-8C7D-4064-9E77-08E6FFC93A70}" type="presParOf" srcId="{82925181-BB3F-45F4-A80C-963DC79A4D9E}" destId="{77CD74D2-AB5E-46C9-8FE4-51B7E01910C2}" srcOrd="6" destOrd="0" presId="urn:microsoft.com/office/officeart/2005/8/layout/pyramid4"/>
    <dgm:cxn modelId="{040828EC-078E-4116-BEDC-A868B5EE0863}" type="presParOf" srcId="{82925181-BB3F-45F4-A80C-963DC79A4D9E}" destId="{D6B74AD5-44C6-48E8-9DEC-390577331975}" srcOrd="7" destOrd="0" presId="urn:microsoft.com/office/officeart/2005/8/layout/pyramid4"/>
    <dgm:cxn modelId="{EE4D1568-1C36-4880-BC85-C6C9AD5C9C8E}" type="presParOf" srcId="{82925181-BB3F-45F4-A80C-963DC79A4D9E}" destId="{E372FB01-7B07-4DF7-B333-9AE1F0D997C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B35FC-6212-41C6-994E-01F27ABC37F3}">
      <dsp:nvSpPr>
        <dsp:cNvPr id="0" name=""/>
        <dsp:cNvSpPr/>
      </dsp:nvSpPr>
      <dsp:spPr>
        <a:xfrm>
          <a:off x="3549027" y="0"/>
          <a:ext cx="1722568" cy="17225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Consumer Benefits</a:t>
          </a:r>
        </a:p>
      </dsp:txBody>
      <dsp:txXfrm>
        <a:off x="3979669" y="861284"/>
        <a:ext cx="861284" cy="861284"/>
      </dsp:txXfrm>
    </dsp:sp>
    <dsp:sp modelId="{C2D6A773-D4B7-44AC-8D08-6A0805AC1871}">
      <dsp:nvSpPr>
        <dsp:cNvPr id="0" name=""/>
        <dsp:cNvSpPr/>
      </dsp:nvSpPr>
      <dsp:spPr>
        <a:xfrm>
          <a:off x="2665436" y="1748668"/>
          <a:ext cx="1722568" cy="17225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Advanced Pricing Signals</a:t>
          </a:r>
        </a:p>
      </dsp:txBody>
      <dsp:txXfrm>
        <a:off x="3096078" y="2609952"/>
        <a:ext cx="861284" cy="861284"/>
      </dsp:txXfrm>
    </dsp:sp>
    <dsp:sp modelId="{2F0ECD83-59DC-4B8D-9337-71031CFC33E7}">
      <dsp:nvSpPr>
        <dsp:cNvPr id="0" name=""/>
        <dsp:cNvSpPr/>
      </dsp:nvSpPr>
      <dsp:spPr>
        <a:xfrm rot="10800000">
          <a:off x="3526720" y="1748668"/>
          <a:ext cx="1722568" cy="1722568"/>
        </a:xfrm>
        <a:prstGeom prst="triangl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Innovation</a:t>
          </a:r>
        </a:p>
      </dsp:txBody>
      <dsp:txXfrm rot="10800000">
        <a:off x="3957362" y="1748668"/>
        <a:ext cx="861284" cy="861284"/>
      </dsp:txXfrm>
    </dsp:sp>
    <dsp:sp modelId="{66522DA2-E4BC-4BB5-B9D6-6B02208FE785}">
      <dsp:nvSpPr>
        <dsp:cNvPr id="0" name=""/>
        <dsp:cNvSpPr/>
      </dsp:nvSpPr>
      <dsp:spPr>
        <a:xfrm>
          <a:off x="4388005" y="1748668"/>
          <a:ext cx="1722568" cy="1722568"/>
        </a:xfrm>
        <a:prstGeom prst="triangl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Markets for Flexible Solutions</a:t>
          </a:r>
        </a:p>
      </dsp:txBody>
      <dsp:txXfrm>
        <a:off x="4818647" y="2609952"/>
        <a:ext cx="861284" cy="861284"/>
      </dsp:txXfrm>
    </dsp:sp>
    <dsp:sp modelId="{3BFD3FE7-3602-4D29-A56B-3358D644F997}">
      <dsp:nvSpPr>
        <dsp:cNvPr id="0" name=""/>
        <dsp:cNvSpPr/>
      </dsp:nvSpPr>
      <dsp:spPr>
        <a:xfrm>
          <a:off x="1837603" y="3471237"/>
          <a:ext cx="1722568" cy="17225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Smart Metering Systems</a:t>
          </a:r>
        </a:p>
      </dsp:txBody>
      <dsp:txXfrm>
        <a:off x="2268245" y="4332521"/>
        <a:ext cx="861284" cy="861284"/>
      </dsp:txXfrm>
    </dsp:sp>
    <dsp:sp modelId="{47CBCE51-6773-4230-B98B-4D99792C59AA}">
      <dsp:nvSpPr>
        <dsp:cNvPr id="0" name=""/>
        <dsp:cNvSpPr/>
      </dsp:nvSpPr>
      <dsp:spPr>
        <a:xfrm rot="10800000">
          <a:off x="2665436" y="3471237"/>
          <a:ext cx="1722568" cy="1722568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Open Data +Data Best Practice</a:t>
          </a:r>
        </a:p>
      </dsp:txBody>
      <dsp:txXfrm rot="10800000">
        <a:off x="3096078" y="3471237"/>
        <a:ext cx="861284" cy="861284"/>
      </dsp:txXfrm>
    </dsp:sp>
    <dsp:sp modelId="{77CD74D2-AB5E-46C9-8FE4-51B7E01910C2}">
      <dsp:nvSpPr>
        <dsp:cNvPr id="0" name=""/>
        <dsp:cNvSpPr/>
      </dsp:nvSpPr>
      <dsp:spPr>
        <a:xfrm>
          <a:off x="3526720" y="3471237"/>
          <a:ext cx="1722568" cy="1722568"/>
        </a:xfrm>
        <a:prstGeom prst="triangl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Reliable Network Data</a:t>
          </a:r>
        </a:p>
      </dsp:txBody>
      <dsp:txXfrm>
        <a:off x="3957362" y="4332521"/>
        <a:ext cx="861284" cy="861284"/>
      </dsp:txXfrm>
    </dsp:sp>
    <dsp:sp modelId="{D6B74AD5-44C6-48E8-9DEC-390577331975}">
      <dsp:nvSpPr>
        <dsp:cNvPr id="0" name=""/>
        <dsp:cNvSpPr/>
      </dsp:nvSpPr>
      <dsp:spPr>
        <a:xfrm rot="10800000">
          <a:off x="4421457" y="3497337"/>
          <a:ext cx="1722568" cy="1722568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Advanced Network</a:t>
          </a:r>
          <a:br>
            <a:rPr lang="en-GB" sz="1300" kern="1200"/>
          </a:br>
          <a:r>
            <a:rPr lang="en-GB" sz="1300" kern="1200"/>
            <a:t>Planning and Ops </a:t>
          </a:r>
        </a:p>
      </dsp:txBody>
      <dsp:txXfrm rot="10800000">
        <a:off x="4852099" y="3497337"/>
        <a:ext cx="861284" cy="861284"/>
      </dsp:txXfrm>
    </dsp:sp>
    <dsp:sp modelId="{E372FB01-7B07-4DF7-B333-9AE1F0D997C9}">
      <dsp:nvSpPr>
        <dsp:cNvPr id="0" name=""/>
        <dsp:cNvSpPr/>
      </dsp:nvSpPr>
      <dsp:spPr>
        <a:xfrm>
          <a:off x="5249289" y="3471237"/>
          <a:ext cx="1722568" cy="1722568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Reliable Asset Data</a:t>
          </a:r>
        </a:p>
      </dsp:txBody>
      <dsp:txXfrm>
        <a:off x="5679931" y="4332521"/>
        <a:ext cx="861284" cy="861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7C3D04-F6DC-4EB5-AC40-1808D4D53B1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0000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7021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573058-CF0E-4FFC-A8C9-EE56CEBC42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67722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DA1F82C-D1FA-4725-98EA-FFAAA5BAF7B3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58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98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509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159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3058-CF0E-4FFC-A8C9-EE56CEBC424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063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556793"/>
            <a:ext cx="10972800" cy="33829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779063-46DA-7342-B97D-58A965EE6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128" y="6525345"/>
            <a:ext cx="284480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35393" y="-819472"/>
            <a:ext cx="8160907" cy="288032"/>
          </a:xfrm>
          <a:prstGeom prst="rect">
            <a:avLst/>
          </a:prstGeom>
        </p:spPr>
        <p:txBody>
          <a:bodyPr tIns="72000"/>
          <a:lstStyle>
            <a:lvl1pPr algn="r">
              <a:defRPr sz="1350" b="1" baseline="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Slide content</a:t>
            </a:r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4751851" y="318202"/>
            <a:ext cx="70087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 title here, do not move the position of this box</a:t>
            </a:r>
          </a:p>
        </p:txBody>
      </p:sp>
    </p:spTree>
    <p:extLst>
      <p:ext uri="{BB962C8B-B14F-4D97-AF65-F5344CB8AC3E}">
        <p14:creationId xmlns:p14="http://schemas.microsoft.com/office/powerpoint/2010/main" val="41936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3766" y="288000"/>
            <a:ext cx="7996469" cy="288032"/>
          </a:xfrm>
          <a:prstGeom prst="rect">
            <a:avLst/>
          </a:prstGeom>
        </p:spPr>
        <p:txBody>
          <a:bodyPr/>
          <a:lstStyle>
            <a:lvl1pPr algn="r">
              <a:defRPr sz="1350" b="1" baseline="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Place title here, please do not move the position of this box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EB0159-7AC8-4246-BB9E-B60FC531E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128" y="6525345"/>
            <a:ext cx="284480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381" y="1556793"/>
            <a:ext cx="10972800" cy="338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Add text here…</a:t>
            </a:r>
          </a:p>
        </p:txBody>
      </p:sp>
    </p:spTree>
    <p:extLst>
      <p:ext uri="{BB962C8B-B14F-4D97-AF65-F5344CB8AC3E}">
        <p14:creationId xmlns:p14="http://schemas.microsoft.com/office/powerpoint/2010/main" val="155620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7755" y="288000"/>
            <a:ext cx="8115333" cy="288032"/>
          </a:xfrm>
          <a:prstGeom prst="rect">
            <a:avLst/>
          </a:prstGeom>
        </p:spPr>
        <p:txBody>
          <a:bodyPr/>
          <a:lstStyle>
            <a:lvl1pPr algn="r">
              <a:defRPr sz="1350" b="1" baseline="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Place title, please do not move the position of this box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381" y="1556793"/>
            <a:ext cx="10972800" cy="338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Add text here…</a:t>
            </a:r>
          </a:p>
        </p:txBody>
      </p:sp>
    </p:spTree>
    <p:extLst>
      <p:ext uri="{BB962C8B-B14F-4D97-AF65-F5344CB8AC3E}">
        <p14:creationId xmlns:p14="http://schemas.microsoft.com/office/powerpoint/2010/main" val="43231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48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6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B217-DE68-414A-B123-62BE05FE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462-9E6A-4AA6-9384-5EACBAAE5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17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CE9E-CE4E-4330-A556-67E22511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The Future of The Electricity System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E786-5A25-453E-8032-FB4F8B16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2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B217-DE68-414A-B123-62BE05FE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462-9E6A-4AA6-9384-5EACBAAE5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17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CE9E-CE4E-4330-A556-67E22511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31601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lang="en-GB"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E786-5A25-453E-8032-FB4F8B16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2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73E3C-737C-48C2-B4E5-28A0C0011FA8}"/>
              </a:ext>
            </a:extLst>
          </p:cNvPr>
          <p:cNvSpPr txBox="1">
            <a:spLocks/>
          </p:cNvSpPr>
          <p:nvPr userDrawn="1"/>
        </p:nvSpPr>
        <p:spPr>
          <a:xfrm>
            <a:off x="465138" y="6230938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1FD84-7B67-4FAE-A470-DFFD0DD8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57" y="1944130"/>
            <a:ext cx="6098757" cy="1565833"/>
          </a:xfrm>
          <a:solidFill>
            <a:srgbClr val="003478">
              <a:alpha val="71765"/>
            </a:srgbClr>
          </a:solidFill>
        </p:spPr>
        <p:txBody>
          <a:bodyPr anchor="b">
            <a:normAutofit/>
          </a:bodyPr>
          <a:lstStyle>
            <a:lvl1pPr marL="361950" indent="0"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83805-D76F-465F-AD1D-C024A7386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53" y="3503183"/>
            <a:ext cx="6098753" cy="904061"/>
          </a:xfrm>
          <a:solidFill>
            <a:srgbClr val="003478">
              <a:alpha val="72000"/>
            </a:srgbClr>
          </a:solidFill>
        </p:spPr>
        <p:txBody>
          <a:bodyPr/>
          <a:lstStyle>
            <a:lvl1pPr marL="36195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D79D5B6-D8A5-059A-AE0B-5B33BBBCE6D0}"/>
              </a:ext>
            </a:extLst>
          </p:cNvPr>
          <p:cNvSpPr txBox="1">
            <a:spLocks/>
          </p:cNvSpPr>
          <p:nvPr userDrawn="1"/>
        </p:nvSpPr>
        <p:spPr>
          <a:xfrm>
            <a:off x="251520" y="6311857"/>
            <a:ext cx="5410200" cy="30367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 </a:t>
            </a:r>
            <a:endParaRPr lang="en-GB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03DEBB-DD55-497C-9EFB-25EEAC380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230938"/>
            <a:ext cx="12192000" cy="365125"/>
          </a:xfrm>
        </p:spPr>
        <p:txBody>
          <a:bodyPr/>
          <a:lstStyle>
            <a:lvl1pPr algn="ctr">
              <a:defRPr lang="en-GB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1B066-E137-4C17-B808-633A3C8E1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1988" y="6230938"/>
            <a:ext cx="5016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2A0483-A5FC-470E-8568-E3A129E99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28446E-A796-DF46-B6B8-5B91A389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128" y="6525345"/>
            <a:ext cx="2844800" cy="26813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0DF9ED-8BA0-410B-84D1-2D8774E69E9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F24B1-5D29-CD37-C1BB-187A45A169C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6088" y="6705600"/>
            <a:ext cx="1168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OFFICIAL-InternalOnly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85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D73529-487D-7F1E-A002-7DC980388F1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6088" y="6705600"/>
            <a:ext cx="1168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OFFICIAL-InternalOnly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D50ED-8089-559F-1027-2358186463A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6088" y="6705600"/>
            <a:ext cx="1168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OFFICIAL-InternalOnly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C29F5-9D38-4F92-9787-5C69E638BD2C}"/>
              </a:ext>
            </a:extLst>
          </p:cNvPr>
          <p:cNvSpPr/>
          <p:nvPr userDrawn="1"/>
        </p:nvSpPr>
        <p:spPr>
          <a:xfrm>
            <a:off x="0" y="5910106"/>
            <a:ext cx="12192000" cy="954000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08958-870B-4E65-B32D-F274CCFB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40D6-D6CF-4338-B18C-CBFA3AA7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1A119-C713-44E6-AEAE-A3327772B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5BD9-F13F-4A14-ACDE-7BA62DF8E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0DFD-335B-4480-BEA0-C8D897832E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135CC-373B-4BC2-BBB7-26394D4E6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Future of The Electricity System</a:t>
            </a:r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D47B0A10-0077-4F3E-8FA9-D8FE9B3760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28060-4EFF-427A-B0CB-B6D5ADC7ABF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94338" y="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91796-4E7A-4B59-A0C6-F3A20D615B8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94338" y="6705600"/>
            <a:ext cx="1047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338415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C29F5-9D38-4F92-9787-5C69E638BD2C}"/>
              </a:ext>
            </a:extLst>
          </p:cNvPr>
          <p:cNvSpPr/>
          <p:nvPr userDrawn="1"/>
        </p:nvSpPr>
        <p:spPr>
          <a:xfrm>
            <a:off x="0" y="5910263"/>
            <a:ext cx="12192000" cy="954087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0FFDD39-F351-4CCE-87F0-B754D6E0B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398AD38-821C-4C4F-9AC9-52C2BE42E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1A119-C713-44E6-AEAE-A3327772B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5BD9-F13F-4A14-ACDE-7BA62DF8E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8EB8D8-9CE3-45C3-BFCB-371CE4870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135CC-373B-4BC2-BBB7-26394D4E6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D47B0A10-0077-4F3E-8FA9-D8FE9B3760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6092825"/>
            <a:ext cx="1196975" cy="6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41E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41E4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2224" y="5805264"/>
            <a:ext cx="3500437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19.09.2022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39482" y="1528185"/>
            <a:ext cx="11869464" cy="74771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l"/>
            <a:r>
              <a:rPr lang="en-GB" sz="3000" b="1">
                <a:solidFill>
                  <a:schemeClr val="bg1"/>
                </a:solidFill>
                <a:latin typeface="Verdana"/>
                <a:ea typeface="Verdana"/>
              </a:rPr>
              <a:t>D</a:t>
            </a:r>
            <a:r>
              <a:rPr lang="en-GB" sz="3000" b="1" i="0">
                <a:solidFill>
                  <a:schemeClr val="bg1"/>
                </a:solidFill>
                <a:effectLst/>
                <a:latin typeface="Verdana"/>
                <a:ea typeface="Verdana"/>
              </a:rPr>
              <a:t>ata and Digitalisation Priorities </a:t>
            </a:r>
            <a:br>
              <a:rPr lang="en-GB" sz="3200" b="1" i="0">
                <a:effectLst/>
                <a:latin typeface="Verdana" panose="020B0604030504040204" pitchFamily="34" charset="0"/>
              </a:rPr>
            </a:br>
            <a:r>
              <a:rPr lang="en-GB" sz="2400" b="1">
                <a:solidFill>
                  <a:schemeClr val="bg1"/>
                </a:solidFill>
                <a:latin typeface="Verdana"/>
                <a:ea typeface="Verdana"/>
              </a:rPr>
              <a:t>17</a:t>
            </a:r>
            <a:r>
              <a:rPr lang="en-GB" sz="2400" b="1" baseline="30000">
                <a:solidFill>
                  <a:schemeClr val="bg1"/>
                </a:solidFill>
                <a:latin typeface="Verdana"/>
                <a:ea typeface="Verdana"/>
              </a:rPr>
              <a:t>th</a:t>
            </a:r>
            <a:r>
              <a:rPr lang="en-GB" sz="2400" b="1">
                <a:solidFill>
                  <a:schemeClr val="bg1"/>
                </a:solidFill>
                <a:latin typeface="Verdana"/>
                <a:ea typeface="Verdana"/>
              </a:rPr>
              <a:t> November 2022</a:t>
            </a:r>
            <a:endParaRPr lang="en-GB" sz="3200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7" name="Picture 6" descr="Job number" title="OFG1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359364"/>
            <a:ext cx="523875" cy="165980"/>
          </a:xfrm>
          <a:prstGeom prst="rect">
            <a:avLst/>
          </a:prstGeom>
        </p:spPr>
      </p:pic>
      <p:pic>
        <p:nvPicPr>
          <p:cNvPr id="19" name="Picture 18" descr="Wind turbines on top of a hill">
            <a:extLst>
              <a:ext uri="{FF2B5EF4-FFF2-40B4-BE49-F238E27FC236}">
                <a16:creationId xmlns:a16="http://schemas.microsoft.com/office/drawing/2014/main" id="{AD4233E8-CE06-9205-5AE2-AA64144BB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47" y="2935387"/>
            <a:ext cx="2746757" cy="3553281"/>
          </a:xfrm>
          <a:prstGeom prst="rect">
            <a:avLst/>
          </a:prstGeom>
        </p:spPr>
      </p:pic>
      <p:pic>
        <p:nvPicPr>
          <p:cNvPr id="23" name="Picture 22" descr="Close up of a solar panel">
            <a:extLst>
              <a:ext uri="{FF2B5EF4-FFF2-40B4-BE49-F238E27FC236}">
                <a16:creationId xmlns:a16="http://schemas.microsoft.com/office/drawing/2014/main" id="{8ABACBA0-DC89-1E66-196D-F2906973C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61" y="2945042"/>
            <a:ext cx="2746757" cy="3532303"/>
          </a:xfrm>
          <a:prstGeom prst="rect">
            <a:avLst/>
          </a:prstGeom>
        </p:spPr>
      </p:pic>
      <p:pic>
        <p:nvPicPr>
          <p:cNvPr id="25" name="Picture 24" descr="Solar panels in field">
            <a:extLst>
              <a:ext uri="{FF2B5EF4-FFF2-40B4-BE49-F238E27FC236}">
                <a16:creationId xmlns:a16="http://schemas.microsoft.com/office/drawing/2014/main" id="{E3E56D2D-C59E-85D1-C980-C15CE3F379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42" y="2933135"/>
            <a:ext cx="2770569" cy="3533031"/>
          </a:xfrm>
          <a:prstGeom prst="rect">
            <a:avLst/>
          </a:prstGeom>
        </p:spPr>
      </p:pic>
      <p:pic>
        <p:nvPicPr>
          <p:cNvPr id="2" name="Picture 5" descr="Battery icon on circuit board">
            <a:extLst>
              <a:ext uri="{FF2B5EF4-FFF2-40B4-BE49-F238E27FC236}">
                <a16:creationId xmlns:a16="http://schemas.microsoft.com/office/drawing/2014/main" id="{8BCFB8A8-6163-8CEA-0B6E-C3F67C1E7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82" y="2980408"/>
            <a:ext cx="2755105" cy="35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2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A811-BEF0-F0CB-20C3-CB3FC7E8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288000"/>
            <a:ext cx="8836563" cy="404696"/>
          </a:xfrm>
        </p:spPr>
        <p:txBody>
          <a:bodyPr lIns="91440" tIns="45720" rIns="91440" bIns="45720" anchor="t"/>
          <a:lstStyle/>
          <a:p>
            <a:r>
              <a:rPr lang="en-GB" sz="2800">
                <a:latin typeface="Verdana"/>
                <a:ea typeface="Verdana"/>
              </a:rPr>
              <a:t>Introduction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D6054-60CD-64C1-172F-38690E823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697D3-C544-BF61-3EE9-0B1D48B5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12" y="668340"/>
            <a:ext cx="10972800" cy="3382955"/>
          </a:xfrm>
        </p:spPr>
        <p:txBody>
          <a:bodyPr lIns="91440" tIns="45720" rIns="91440" bIns="45720" anchor="t"/>
          <a:lstStyle/>
          <a:p>
            <a:endParaRPr lang="en-GB" dirty="0">
              <a:latin typeface="Verdana"/>
              <a:ea typeface="Verdana"/>
            </a:endParaRPr>
          </a:p>
          <a:p>
            <a:endParaRPr lang="en-GB" dirty="0">
              <a:latin typeface="Verdana"/>
              <a:ea typeface="Verdana"/>
            </a:endParaRPr>
          </a:p>
          <a:p>
            <a:r>
              <a:rPr lang="en-GB" b="1" dirty="0">
                <a:latin typeface="Verdana"/>
                <a:ea typeface="Verdana"/>
              </a:rPr>
              <a:t>Bryan O’Neill, </a:t>
            </a:r>
            <a:r>
              <a:rPr lang="en-GB" dirty="0">
                <a:latin typeface="Verdana"/>
                <a:ea typeface="Verdana"/>
              </a:rPr>
              <a:t>Head of Energy System Data Architecture</a:t>
            </a:r>
          </a:p>
          <a:p>
            <a:endParaRPr lang="en-GB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0EAB89D-EFFE-4ED2-147E-05FCBA75960A}"/>
              </a:ext>
            </a:extLst>
          </p:cNvPr>
          <p:cNvSpPr/>
          <p:nvPr/>
        </p:nvSpPr>
        <p:spPr>
          <a:xfrm>
            <a:off x="69055" y="4498182"/>
            <a:ext cx="2190750" cy="2107404"/>
          </a:xfrm>
          <a:prstGeom prst="flowChartConnector">
            <a:avLst/>
          </a:prstGeom>
          <a:solidFill>
            <a:srgbClr val="F47B20"/>
          </a:solidFill>
          <a:ln>
            <a:solidFill>
              <a:srgbClr val="F47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36E6395-265C-56FB-5501-DC91FF63D6A9}"/>
              </a:ext>
            </a:extLst>
          </p:cNvPr>
          <p:cNvSpPr/>
          <p:nvPr/>
        </p:nvSpPr>
        <p:spPr>
          <a:xfrm>
            <a:off x="414335" y="4807743"/>
            <a:ext cx="1500189" cy="1488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A997B4E-C73B-931D-979A-CED444874D01}"/>
              </a:ext>
            </a:extLst>
          </p:cNvPr>
          <p:cNvSpPr/>
          <p:nvPr/>
        </p:nvSpPr>
        <p:spPr>
          <a:xfrm flipV="1">
            <a:off x="2164556" y="3807618"/>
            <a:ext cx="1119186" cy="1131094"/>
          </a:xfrm>
          <a:prstGeom prst="flowChartConnector">
            <a:avLst/>
          </a:prstGeom>
          <a:solidFill>
            <a:srgbClr val="F47B20"/>
          </a:solidFill>
          <a:ln>
            <a:solidFill>
              <a:srgbClr val="F47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65E371B-85A3-7858-071B-FF418036E04A}"/>
              </a:ext>
            </a:extLst>
          </p:cNvPr>
          <p:cNvSpPr/>
          <p:nvPr/>
        </p:nvSpPr>
        <p:spPr>
          <a:xfrm flipV="1">
            <a:off x="2390775" y="4057649"/>
            <a:ext cx="654843" cy="6429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E58733C5-1D9B-4B33-9F04-23857D0DC320}"/>
              </a:ext>
            </a:extLst>
          </p:cNvPr>
          <p:cNvSpPr txBox="1">
            <a:spLocks/>
          </p:cNvSpPr>
          <p:nvPr/>
        </p:nvSpPr>
        <p:spPr>
          <a:xfrm>
            <a:off x="3670950" y="3010328"/>
            <a:ext cx="8309286" cy="364908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50" b="1" kern="1200" baseline="0">
                <a:solidFill>
                  <a:srgbClr val="495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3000" b="0" dirty="0">
                <a:solidFill>
                  <a:schemeClr val="tx1"/>
                </a:solidFill>
              </a:rPr>
              <a:t>“The digitalisation of the energy sector is critical to reaching net zero by 2050 and supporting a smart, flexible energy system.”</a:t>
            </a:r>
          </a:p>
          <a:p>
            <a:pPr algn="ctr"/>
            <a:endParaRPr lang="en-GB" sz="3000" b="0" dirty="0">
              <a:solidFill>
                <a:schemeClr val="tx1"/>
              </a:solidFill>
            </a:endParaRPr>
          </a:p>
          <a:p>
            <a:pPr algn="ctr"/>
            <a:r>
              <a:rPr lang="en-GB" sz="2000" b="0" dirty="0">
                <a:solidFill>
                  <a:schemeClr val="tx1"/>
                </a:solidFill>
              </a:rPr>
              <a:t>BEIS Smart System and Flexibility Plan 2021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4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Smart Flexible Energy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84D3A-CC12-430F-8BCE-4CC78B215C9C}"/>
              </a:ext>
            </a:extLst>
          </p:cNvPr>
          <p:cNvSpPr txBox="1"/>
          <p:nvPr/>
        </p:nvSpPr>
        <p:spPr>
          <a:xfrm>
            <a:off x="372430" y="1334696"/>
            <a:ext cx="11525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A smart, flexible energy system reduces consumer energy bills by reducing the amount of generation and network assets that need to be built to meet peak demand.</a:t>
            </a:r>
          </a:p>
          <a:p>
            <a:endParaRPr lang="en-GB" sz="2400"/>
          </a:p>
          <a:p>
            <a:r>
              <a:rPr lang="en-GB" sz="2400"/>
              <a:t>It gives consumers greater control over their energy bills, through access to smart technologies and services. It facilitates the integration of local solutions for low carbon power, heat and transport.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64463-4B1F-44DD-AC93-C246C0296048}"/>
              </a:ext>
            </a:extLst>
          </p:cNvPr>
          <p:cNvSpPr txBox="1"/>
          <p:nvPr/>
        </p:nvSpPr>
        <p:spPr>
          <a:xfrm>
            <a:off x="482281" y="3713416"/>
            <a:ext cx="3501485" cy="28007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/>
              <a:t>Smart</a:t>
            </a:r>
          </a:p>
          <a:p>
            <a:pPr algn="ctr"/>
            <a:r>
              <a:rPr lang="en-GB" sz="2400" dirty="0"/>
              <a:t>Smart is the ability of a device to respond in real time to communication signals, using digital technologies, to deliver a service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B2276-453E-4266-9B8F-E336FC8E7D53}"/>
              </a:ext>
            </a:extLst>
          </p:cNvPr>
          <p:cNvSpPr txBox="1"/>
          <p:nvPr/>
        </p:nvSpPr>
        <p:spPr>
          <a:xfrm>
            <a:off x="4158680" y="3713416"/>
            <a:ext cx="3841126" cy="28007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/>
              <a:t>Flexibility </a:t>
            </a:r>
          </a:p>
          <a:p>
            <a:pPr algn="ctr"/>
            <a:r>
              <a:rPr lang="en-GB" sz="2400"/>
              <a:t>Flexibility is the ability to shift in time or location the consumption or generation of energy</a:t>
            </a:r>
          </a:p>
          <a:p>
            <a:endParaRPr lang="en-GB" sz="2400"/>
          </a:p>
          <a:p>
            <a:endParaRPr lang="en-GB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C5CFD0-A06E-4F17-A217-DDEA5BAC7938}"/>
              </a:ext>
            </a:extLst>
          </p:cNvPr>
          <p:cNvSpPr txBox="1"/>
          <p:nvPr/>
        </p:nvSpPr>
        <p:spPr>
          <a:xfrm>
            <a:off x="8174720" y="3713415"/>
            <a:ext cx="3244129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/>
              <a:t>Smart &amp; Flexible</a:t>
            </a:r>
          </a:p>
          <a:p>
            <a:pPr algn="ctr"/>
            <a:r>
              <a:rPr lang="en-GB" sz="2400" dirty="0"/>
              <a:t>A system of devices to balance supply and  demand and manage constraints on the network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807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FF76-A696-4D9E-A3A7-FA6E9CA4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31" y="487712"/>
            <a:ext cx="7996469" cy="288032"/>
          </a:xfrm>
        </p:spPr>
        <p:txBody>
          <a:bodyPr/>
          <a:lstStyle/>
          <a:p>
            <a:pPr eaLnBrk="0" hangingPunct="0">
              <a:lnSpc>
                <a:spcPts val="1740"/>
              </a:lnSpc>
              <a:spcAft>
                <a:spcPts val="600"/>
              </a:spcAft>
            </a:pPr>
            <a:r>
              <a:rPr lang="en-GB" sz="2800">
                <a:latin typeface="Verdana"/>
                <a:ea typeface="Verdana"/>
              </a:rPr>
              <a:t>Digital Energy System Ambitions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8A440-9595-406C-AFD9-B1F3885D2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4</a:t>
            </a:fld>
            <a:endParaRPr lang="en-GB" alt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0DFC009-9726-46CC-A05E-01525C11D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67501"/>
              </p:ext>
            </p:extLst>
          </p:nvPr>
        </p:nvGraphicFramePr>
        <p:xfrm>
          <a:off x="-1798905" y="1189583"/>
          <a:ext cx="8776010" cy="521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78016E-873D-4269-AB8E-66F5118A6E04}"/>
              </a:ext>
            </a:extLst>
          </p:cNvPr>
          <p:cNvSpPr txBox="1"/>
          <p:nvPr/>
        </p:nvSpPr>
        <p:spPr>
          <a:xfrm>
            <a:off x="5211184" y="1292686"/>
            <a:ext cx="65553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future digital energy ecosystem, including suppliers, customers, networks, operators, new applications, third-party data service providers must</a:t>
            </a:r>
          </a:p>
          <a:p>
            <a:endParaRPr lang="en-GB" dirty="0"/>
          </a:p>
          <a:p>
            <a:r>
              <a:rPr lang="en-GB" dirty="0"/>
              <a:t>• </a:t>
            </a:r>
            <a:r>
              <a:rPr lang="en-GB" b="1" dirty="0"/>
              <a:t>Reduce risks through visibility</a:t>
            </a:r>
            <a:r>
              <a:rPr lang="en-GB" dirty="0"/>
              <a:t>, ensuring collection and publication of data about what is happening: LV visibility, markets, decentralised assets, etc. </a:t>
            </a:r>
          </a:p>
          <a:p>
            <a:endParaRPr lang="en-GB" dirty="0"/>
          </a:p>
          <a:p>
            <a:r>
              <a:rPr lang="en-GB" dirty="0"/>
              <a:t>• </a:t>
            </a:r>
            <a:r>
              <a:rPr lang="en-GB" b="1" dirty="0"/>
              <a:t>Increase participation </a:t>
            </a:r>
            <a:r>
              <a:rPr lang="en-GB" dirty="0"/>
              <a:t>through clear treatment of risks (leading to trust), while minimising negative or harmful practices </a:t>
            </a:r>
            <a:r>
              <a:rPr lang="en-GB"/>
              <a:t>for consumers</a:t>
            </a:r>
          </a:p>
          <a:p>
            <a:r>
              <a:rPr lang="en-GB"/>
              <a:t> </a:t>
            </a:r>
            <a:endParaRPr lang="en-GB" dirty="0"/>
          </a:p>
          <a:p>
            <a:r>
              <a:rPr lang="en-GB" b="1" dirty="0"/>
              <a:t>• Increase data exchange </a:t>
            </a:r>
            <a:r>
              <a:rPr lang="en-GB" dirty="0"/>
              <a:t>through standards, ensuring standards are coordinated, secure and easy to understand and apply </a:t>
            </a:r>
          </a:p>
          <a:p>
            <a:endParaRPr lang="en-GB" dirty="0"/>
          </a:p>
          <a:p>
            <a:r>
              <a:rPr lang="en-GB" dirty="0"/>
              <a:t>• </a:t>
            </a:r>
            <a:r>
              <a:rPr lang="en-GB" b="1" dirty="0"/>
              <a:t>Change the industry’s culture</a:t>
            </a:r>
            <a:r>
              <a:rPr lang="en-GB" dirty="0"/>
              <a:t>, to make sure digitalisation is valued and understood</a:t>
            </a:r>
          </a:p>
        </p:txBody>
      </p:sp>
    </p:spTree>
    <p:extLst>
      <p:ext uri="{BB962C8B-B14F-4D97-AF65-F5344CB8AC3E}">
        <p14:creationId xmlns:p14="http://schemas.microsoft.com/office/powerpoint/2010/main" val="354868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0170-9915-4D47-BFA6-C48AEEF7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Story So Far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958D8-C814-4CC4-BD50-5577A25F5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0DF9ED-8BA0-410B-84D1-2D8774E69E9E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D2F92-90C8-4860-8F09-062E215DD9FC}"/>
              </a:ext>
            </a:extLst>
          </p:cNvPr>
          <p:cNvSpPr txBox="1"/>
          <p:nvPr/>
        </p:nvSpPr>
        <p:spPr>
          <a:xfrm>
            <a:off x="111682" y="1241707"/>
            <a:ext cx="11868553" cy="52027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b="1" dirty="0">
                <a:latin typeface="+mn-lt"/>
                <a:cs typeface="Poppins Medium" pitchFamily="2" charset="77"/>
              </a:rPr>
              <a:t>BEIS Net Zero Innovation Funding 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u="sng" dirty="0">
                <a:latin typeface="+mn-lt"/>
                <a:cs typeface="Poppins Medium" pitchFamily="2" charset="77"/>
              </a:rPr>
              <a:t>Automatic Asset Registration 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Poppins Light" pitchFamily="2" charset="77"/>
              </a:rPr>
              <a:t>3 Innovation Projects funded by BEIS to consider options to enable and encourage automatic asset registration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u="sng" dirty="0">
                <a:latin typeface="+mn-lt"/>
                <a:cs typeface="Poppins Medium"/>
              </a:rPr>
              <a:t>Smart Meter Data Repository </a:t>
            </a:r>
            <a:endParaRPr lang="en-GB" sz="2000" u="sng" dirty="0">
              <a:latin typeface="+mn-lt"/>
              <a:cs typeface="Poppins Medium" pitchFamily="2" charset="77"/>
            </a:endParaRP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Poppins Light" pitchFamily="2" charset="77"/>
              </a:rPr>
              <a:t>A Project funded to consider technical options for enabling greater access to anonymised smart meter data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u="sng" dirty="0">
                <a:latin typeface="+mn-lt"/>
                <a:cs typeface="Poppins Medium"/>
              </a:rPr>
              <a:t>Digital Spine</a:t>
            </a:r>
            <a:endParaRPr lang="en-GB" sz="2000" dirty="0">
              <a:latin typeface="+mn-lt"/>
              <a:cs typeface="Poppins Medium"/>
            </a:endParaRP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Poppins Light"/>
              </a:rPr>
              <a:t>The tender is a in place for scoping study to progress the Digital Spine concept and facilitate better data sharing across industry. 	</a:t>
            </a:r>
          </a:p>
          <a:p>
            <a:pPr>
              <a:lnSpc>
                <a:spcPts val="174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b="1" dirty="0">
                <a:latin typeface="+mn-lt"/>
                <a:cs typeface="Poppins Medium" pitchFamily="2" charset="77"/>
              </a:rPr>
              <a:t>Policy and Regulation</a:t>
            </a:r>
          </a:p>
          <a:p>
            <a:r>
              <a:rPr lang="en-GB" sz="2000" u="sng" dirty="0">
                <a:latin typeface="+mn-lt"/>
                <a:cs typeface="Poppins Medium"/>
              </a:rPr>
              <a:t>Smart and secure electricity system Consultation </a:t>
            </a:r>
            <a:endParaRPr lang="en-GB" sz="2000" dirty="0"/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Poppins Light" pitchFamily="2" charset="77"/>
              </a:rPr>
              <a:t>A Policy enabler for large scale, distributed flexibility. Standards, security and digitalisation all front and centre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u="sng" dirty="0">
                <a:latin typeface="+mn-lt"/>
                <a:cs typeface="Poppins Medium" pitchFamily="2" charset="77"/>
              </a:rPr>
              <a:t>Data Best Practice Call for Input 	</a:t>
            </a:r>
            <a:r>
              <a:rPr lang="en-GB" sz="2000" dirty="0">
                <a:latin typeface="+mn-lt"/>
                <a:cs typeface="Poppins Medium" pitchFamily="2" charset="77"/>
              </a:rPr>
              <a:t>	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Poppins Light" pitchFamily="2" charset="77"/>
              </a:rPr>
              <a:t>updates to Data Best Practice Guidance including potentially viewing aggregated smart meter data as system data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u="sng" dirty="0">
                <a:latin typeface="+mn-lt"/>
                <a:cs typeface="Poppins Medium"/>
              </a:rPr>
              <a:t>ED2 Draft Determinations </a:t>
            </a:r>
            <a:r>
              <a:rPr lang="en-GB" sz="2000" dirty="0">
                <a:latin typeface="+mn-lt"/>
                <a:cs typeface="Poppins Medium"/>
              </a:rPr>
              <a:t>	</a:t>
            </a:r>
          </a:p>
          <a:p>
            <a:pPr>
              <a:lnSpc>
                <a:spcPts val="174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Poppins Light"/>
              </a:rPr>
              <a:t>Proposes and funds a step change in digitalisation, and network visibility </a:t>
            </a:r>
            <a:endParaRPr lang="en-GB" sz="2000" dirty="0">
              <a:latin typeface="+mn-lt"/>
              <a:cs typeface="Poppins Light" pitchFamily="2" charset="77"/>
            </a:endParaRPr>
          </a:p>
          <a:p>
            <a:pPr>
              <a:lnSpc>
                <a:spcPts val="1740"/>
              </a:lnSpc>
              <a:spcBef>
                <a:spcPts val="1200"/>
              </a:spcBef>
              <a:spcAft>
                <a:spcPts val="600"/>
              </a:spcAft>
            </a:pPr>
            <a:endParaRPr lang="en-GB" sz="1800" dirty="0">
              <a:latin typeface="+mn-lt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549833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Ofgem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Slide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I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  -  Read-Only" id="{7B44D37C-EB44-4649-8E52-1977671113D8}" vid="{727F117D-0F44-4059-A2D2-8F971F3AD836}"/>
    </a:ext>
  </a:extLst>
</a:theme>
</file>

<file path=ppt/theme/theme5.xml><?xml version="1.0" encoding="utf-8"?>
<a:theme xmlns:a="http://schemas.openxmlformats.org/drawingml/2006/main" name="BEI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-new" id="{0A47BFCA-58C2-4AAE-9099-74CB4F566F67}" vid="{41C32BE1-7776-408D-8E73-BFBD179B446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52D4764CA704685C54D37E2F97528" ma:contentTypeVersion="17" ma:contentTypeDescription="Create a new document." ma:contentTypeScope="" ma:versionID="1255f8cfc04f203f2900bb3a0fc9c07a">
  <xsd:schema xmlns:xsd="http://www.w3.org/2001/XMLSchema" xmlns:xs="http://www.w3.org/2001/XMLSchema" xmlns:p="http://schemas.microsoft.com/office/2006/metadata/properties" xmlns:ns1="http://schemas.microsoft.com/sharepoint/v3" xmlns:ns2="ae0c1111-c1ca-4f3a-b125-00ef2b9be8ae" xmlns:ns3="85665e80-f955-49e7-9b28-520dd2691523" targetNamespace="http://schemas.microsoft.com/office/2006/metadata/properties" ma:root="true" ma:fieldsID="cd208af760b2e4684f1d9e3cb133e8fa" ns1:_="" ns2:_="" ns3:_="">
    <xsd:import namespace="http://schemas.microsoft.com/sharepoint/v3"/>
    <xsd:import namespace="ae0c1111-c1ca-4f3a-b125-00ef2b9be8ae"/>
    <xsd:import namespace="85665e80-f955-49e7-9b28-520dd26915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c1111-c1ca-4f3a-b125-00ef2b9be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1db303c-1d0a-4523-bf11-6998614b37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65e80-f955-49e7-9b28-520dd26915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6a3445-e136-4da8-a83a-cf7f2ce18026}" ma:internalName="TaxCatchAll" ma:showField="CatchAllData" ma:web="85665e80-f955-49e7-9b28-520dd26915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665e80-f955-49e7-9b28-520dd2691523" xsi:nil="true"/>
    <_ip_UnifiedCompliancePolicyUIAction xmlns="http://schemas.microsoft.com/sharepoint/v3" xsi:nil="true"/>
    <lcf76f155ced4ddcb4097134ff3c332f xmlns="ae0c1111-c1ca-4f3a-b125-00ef2b9be8ae">
      <Terms xmlns="http://schemas.microsoft.com/office/infopath/2007/PartnerControls"/>
    </lcf76f155ced4ddcb4097134ff3c332f>
    <_ip_UnifiedCompliancePolicyProperties xmlns="http://schemas.microsoft.com/sharepoint/v3" xsi:nil="true"/>
    <SharedWithUsers xmlns="85665e80-f955-49e7-9b28-520dd2691523">
      <UserInfo>
        <DisplayName>Rich Smith</DisplayName>
        <AccountId>374</AccountId>
        <AccountType/>
      </UserInfo>
    </SharedWithUsers>
  </documentManagement>
</p:properties>
</file>

<file path=customXml/item4.xml><?xml version="1.0" encoding="utf-8"?>
<LongProperties xmlns="http://schemas.microsoft.com/office/2006/metadata/longProperties"/>
</file>

<file path=customXml/item5.xml><?xml version="1.0" encoding="utf-8"?>
<sisl xmlns:xsd="http://www.w3.org/2001/XMLSchema" xmlns:xsi="http://www.w3.org/2001/XMLSchema-instance" xmlns="http://www.boldonjames.com/2008/01/sie/internal/label" sislVersion="0" policy="973096ae-7329-4b3b-9368-47aeba6959e1" origin="userSelected"/>
</file>

<file path=customXml/itemProps1.xml><?xml version="1.0" encoding="utf-8"?>
<ds:datastoreItem xmlns:ds="http://schemas.openxmlformats.org/officeDocument/2006/customXml" ds:itemID="{4BD190FA-6D22-47BD-9F5B-CB26E18431BD}">
  <ds:schemaRefs>
    <ds:schemaRef ds:uri="85665e80-f955-49e7-9b28-520dd2691523"/>
    <ds:schemaRef ds:uri="ae0c1111-c1ca-4f3a-b125-00ef2b9be8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A027AB-5571-45BF-A09B-CD586F29C7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6DD58-AE62-4809-BEE7-BD36130ED116}">
  <ds:schemaRefs>
    <ds:schemaRef ds:uri="http://schemas.microsoft.com/office/2006/documentManagement/types"/>
    <ds:schemaRef ds:uri="http://schemas.microsoft.com/sharepoint/v3"/>
    <ds:schemaRef ds:uri="ae0c1111-c1ca-4f3a-b125-00ef2b9be8ae"/>
    <ds:schemaRef ds:uri="85665e80-f955-49e7-9b28-520dd2691523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D58DE50-8B4A-4B95-AEA4-84A9EAAFA14B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209DB3B3-6B51-4D73-8D85-E821E8EA91D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PresentationOfgem2015</Template>
  <TotalTime>14</TotalTime>
  <Words>468</Words>
  <Application>Microsoft Office PowerPoint</Application>
  <PresentationFormat>Widescreen</PresentationFormat>
  <Paragraphs>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Verdana</vt:lpstr>
      <vt:lpstr>PresentationOfgem2015</vt:lpstr>
      <vt:lpstr>Cover slide</vt:lpstr>
      <vt:lpstr>LastSlideMaster</vt:lpstr>
      <vt:lpstr>BEIS theme</vt:lpstr>
      <vt:lpstr>BEIS theme</vt:lpstr>
      <vt:lpstr>Data and Digitalisation Priorities  17th November 2022</vt:lpstr>
      <vt:lpstr>Introduction</vt:lpstr>
      <vt:lpstr>Smart Flexible Energy System</vt:lpstr>
      <vt:lpstr>Digital Energy System Ambitions</vt:lpstr>
      <vt:lpstr>The Story So Far</vt:lpstr>
    </vt:vector>
  </TitlesOfParts>
  <Company>Ofgem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Nordin Zaoui</dc:creator>
  <cp:lastModifiedBy>Bryan O'Neill</cp:lastModifiedBy>
  <cp:revision>10</cp:revision>
  <dcterms:created xsi:type="dcterms:W3CDTF">2017-11-06T09:27:04Z</dcterms:created>
  <dcterms:modified xsi:type="dcterms:W3CDTF">2022-11-16T10:38:42Z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c5bfda00-b44d-4a0d-acba-e9fce5aa4825</vt:lpwstr>
  </property>
  <property fmtid="{D5CDD505-2E9C-101B-9397-08002B2CF9AE}" pid="3" name="bjSaver">
    <vt:lpwstr>JFqlsOTkwRVacl8PSat7KL1bBgwaDqzV</vt:lpwstr>
  </property>
  <property fmtid="{D5CDD505-2E9C-101B-9397-08002B2CF9AE}" pid="4" name="ContentTypeId">
    <vt:lpwstr>0x010100BEA52D4764CA704685C54D37E2F97528</vt:lpwstr>
  </property>
  <property fmtid="{D5CDD505-2E9C-101B-9397-08002B2CF9AE}" pid="5" name="_Status">
    <vt:lpwstr>Draft</vt:lpwstr>
  </property>
  <property fmtid="{D5CDD505-2E9C-101B-9397-08002B2CF9AE}" pid="6" name="Meeting Date">
    <vt:lpwstr/>
  </property>
  <property fmtid="{D5CDD505-2E9C-101B-9397-08002B2CF9AE}" pid="7" name="Descriptor">
    <vt:lpwstr/>
  </property>
  <property fmtid="{D5CDD505-2E9C-101B-9397-08002B2CF9AE}" pid="8" name="Classification">
    <vt:lpwstr>Unclassified</vt:lpwstr>
  </property>
  <property fmtid="{D5CDD505-2E9C-101B-9397-08002B2CF9AE}" pid="9" name="Recipient">
    <vt:lpwstr/>
  </property>
  <property fmtid="{D5CDD505-2E9C-101B-9397-08002B2CF9AE}" pid="10" name="Organisation">
    <vt:lpwstr>Choose an Organisation</vt:lpwstr>
  </property>
  <property fmtid="{D5CDD505-2E9C-101B-9397-08002B2CF9AE}" pid="11" name="Publication Date:">
    <vt:lpwstr>2017-11-06T09:27:04Z</vt:lpwstr>
  </property>
  <property fmtid="{D5CDD505-2E9C-101B-9397-08002B2CF9AE}" pid="12" name="OIAssociatedTeam">
    <vt:lpwstr>728;#Channels, Content and Design|fe69d01e-fbce-48bc-9175-10fea5643d4d</vt:lpwstr>
  </property>
  <property fmtid="{D5CDD505-2E9C-101B-9397-08002B2CF9AE}" pid="13" name="bjClsUserRVM">
    <vt:lpwstr>[]</vt:lpwstr>
  </property>
  <property fmtid="{D5CDD505-2E9C-101B-9397-08002B2CF9AE}" pid="14" name="MSIP_Label_38144ccb-b10a-4c0f-b070-7a3b00ac7463_Enabled">
    <vt:lpwstr>true</vt:lpwstr>
  </property>
  <property fmtid="{D5CDD505-2E9C-101B-9397-08002B2CF9AE}" pid="15" name="MSIP_Label_38144ccb-b10a-4c0f-b070-7a3b00ac7463_SetDate">
    <vt:lpwstr>2022-09-07T15:29:21Z</vt:lpwstr>
  </property>
  <property fmtid="{D5CDD505-2E9C-101B-9397-08002B2CF9AE}" pid="16" name="MSIP_Label_38144ccb-b10a-4c0f-b070-7a3b00ac7463_Method">
    <vt:lpwstr>Standard</vt:lpwstr>
  </property>
  <property fmtid="{D5CDD505-2E9C-101B-9397-08002B2CF9AE}" pid="17" name="MSIP_Label_38144ccb-b10a-4c0f-b070-7a3b00ac7463_Name">
    <vt:lpwstr>InternalOnly</vt:lpwstr>
  </property>
  <property fmtid="{D5CDD505-2E9C-101B-9397-08002B2CF9AE}" pid="18" name="MSIP_Label_38144ccb-b10a-4c0f-b070-7a3b00ac7463_SiteId">
    <vt:lpwstr>185562ad-39bc-4840-8e40-be6216340c52</vt:lpwstr>
  </property>
  <property fmtid="{D5CDD505-2E9C-101B-9397-08002B2CF9AE}" pid="19" name="MSIP_Label_38144ccb-b10a-4c0f-b070-7a3b00ac7463_ActionId">
    <vt:lpwstr>1f9f54c2-6139-4c8f-8a3a-925d6076ca5e</vt:lpwstr>
  </property>
  <property fmtid="{D5CDD505-2E9C-101B-9397-08002B2CF9AE}" pid="20" name="MSIP_Label_38144ccb-b10a-4c0f-b070-7a3b00ac7463_ContentBits">
    <vt:lpwstr>2</vt:lpwstr>
  </property>
  <property fmtid="{D5CDD505-2E9C-101B-9397-08002B2CF9AE}" pid="21" name="ClassificationContentMarkingFooterLocations">
    <vt:lpwstr>PresentationOfgem2015:3\Cover slide:3\LastSlideMaster:3</vt:lpwstr>
  </property>
  <property fmtid="{D5CDD505-2E9C-101B-9397-08002B2CF9AE}" pid="22" name="ClassificationContentMarkingFooterText">
    <vt:lpwstr>OFFICIAL-InternalOnly</vt:lpwstr>
  </property>
  <property fmtid="{D5CDD505-2E9C-101B-9397-08002B2CF9AE}" pid="23" name="MediaServiceImageTags">
    <vt:lpwstr/>
  </property>
  <property fmtid="{D5CDD505-2E9C-101B-9397-08002B2CF9AE}" pid="24" name="bjDocumentSecurityLabel">
    <vt:lpwstr>This item has no classification</vt:lpwstr>
  </property>
</Properties>
</file>